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344" r:id="rId6"/>
    <p:sldId id="278" r:id="rId7"/>
    <p:sldId id="345" r:id="rId8"/>
    <p:sldId id="346" r:id="rId9"/>
    <p:sldId id="347" r:id="rId10"/>
    <p:sldId id="348" r:id="rId11"/>
    <p:sldId id="269" r:id="rId12"/>
    <p:sldId id="349" r:id="rId13"/>
    <p:sldId id="350" r:id="rId14"/>
    <p:sldId id="263" r:id="rId15"/>
    <p:sldId id="351" r:id="rId16"/>
    <p:sldId id="260" r:id="rId17"/>
    <p:sldId id="264" r:id="rId18"/>
    <p:sldId id="265" r:id="rId19"/>
    <p:sldId id="352" r:id="rId20"/>
    <p:sldId id="353" r:id="rId21"/>
    <p:sldId id="266" r:id="rId22"/>
    <p:sldId id="262" r:id="rId23"/>
    <p:sldId id="267" r:id="rId24"/>
    <p:sldId id="261" r:id="rId25"/>
    <p:sldId id="354" r:id="rId26"/>
    <p:sldId id="284" r:id="rId27"/>
    <p:sldId id="355" r:id="rId2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AEA07-CC56-485B-A765-526A773C18FA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28ED8-F3A7-46E2-9542-D777A9F1EF03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14902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Site </a:t>
            </a:r>
            <a:r>
              <a:rPr lang="en-GB" err="1"/>
              <a:t>arcos</a:t>
            </a:r>
            <a:r>
              <a:rPr lang="en-GB"/>
              <a:t> </a:t>
            </a:r>
            <a:r>
              <a:rPr lang="en-GB" err="1"/>
              <a:t>dorados</a:t>
            </a:r>
            <a:r>
              <a:rPr lang="en-GB"/>
              <a:t>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2041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MS= mall stores</a:t>
            </a:r>
          </a:p>
          <a:p>
            <a:r>
              <a:rPr lang="en-GB"/>
              <a:t>FC= food stores</a:t>
            </a:r>
          </a:p>
          <a:p>
            <a:r>
              <a:rPr lang="en-GB"/>
              <a:t>1390 </a:t>
            </a:r>
            <a:r>
              <a:rPr lang="en-GB" err="1"/>
              <a:t>volgens</a:t>
            </a:r>
            <a:r>
              <a:rPr lang="en-GB"/>
              <a:t> de future  </a:t>
            </a:r>
            <a:r>
              <a:rPr lang="en-GB" err="1"/>
              <a:t>programma</a:t>
            </a:r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98679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2023: </a:t>
            </a:r>
          </a:p>
          <a:p>
            <a:endParaRPr lang="nl-BE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97435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NOLAD = </a:t>
            </a:r>
            <a:r>
              <a:rPr lang="nl-BE" b="1" i="0" u="none" strike="noStrike">
                <a:solidFill>
                  <a:srgbClr val="000000"/>
                </a:solidFill>
                <a:effectLst/>
              </a:rPr>
              <a:t>Northern Latin American Division</a:t>
            </a:r>
          </a:p>
          <a:p>
            <a:r>
              <a:rPr lang="nl-BE" b="0" i="0" u="none" strike="noStrike">
                <a:solidFill>
                  <a:srgbClr val="000000"/>
                </a:solidFill>
                <a:effectLst/>
              </a:rPr>
              <a:t>SLAD = </a:t>
            </a:r>
            <a:r>
              <a:rPr lang="nl-BE" b="1" i="0" u="none" strike="noStrike">
                <a:solidFill>
                  <a:srgbClr val="000000"/>
                </a:solidFill>
                <a:effectLst/>
              </a:rPr>
              <a:t>Southern Latin American Division</a:t>
            </a:r>
            <a:r>
              <a:rPr lang="nl-BE" b="0" i="0" u="none" strike="noStrike">
                <a:solidFill>
                  <a:srgbClr val="000000"/>
                </a:solidFill>
                <a:effectLst/>
              </a:rPr>
              <a:t> </a:t>
            </a:r>
            <a:endParaRPr lang="en-GB" b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6527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err="1"/>
              <a:t>Cijfers</a:t>
            </a:r>
            <a:r>
              <a:rPr lang="en-GB"/>
              <a:t> van Bolero </a:t>
            </a:r>
            <a:r>
              <a:rPr lang="en-GB" err="1"/>
              <a:t>gehaald</a:t>
            </a:r>
            <a:r>
              <a:rPr lang="en-GB"/>
              <a:t>  (</a:t>
            </a:r>
            <a:r>
              <a:rPr lang="en-GB" err="1"/>
              <a:t>behalve</a:t>
            </a:r>
            <a:r>
              <a:rPr lang="en-GB"/>
              <a:t> ROE Yum! Was </a:t>
            </a:r>
            <a:r>
              <a:rPr lang="en-GB" err="1"/>
              <a:t>niet</a:t>
            </a:r>
            <a:r>
              <a:rPr lang="en-GB"/>
              <a:t> </a:t>
            </a:r>
            <a:r>
              <a:rPr lang="en-GB" err="1"/>
              <a:t>vermeld</a:t>
            </a:r>
            <a:r>
              <a:rPr lang="en-GB"/>
              <a:t> op Bolero) </a:t>
            </a:r>
          </a:p>
          <a:p>
            <a:r>
              <a:rPr lang="nl-BE" b="1" i="0" u="none" strike="noStrike">
                <a:solidFill>
                  <a:srgbClr val="000000"/>
                </a:solidFill>
                <a:effectLst/>
              </a:rPr>
              <a:t>Restaurant Brands International</a:t>
            </a:r>
            <a:r>
              <a:rPr lang="en-GB" b="1" i="0" u="none" strike="noStrike">
                <a:solidFill>
                  <a:srgbClr val="000000"/>
                </a:solidFill>
                <a:effectLst/>
              </a:rPr>
              <a:t> (</a:t>
            </a:r>
            <a:r>
              <a:rPr lang="en-GB" b="1" i="0" u="none" strike="noStrike" err="1">
                <a:solidFill>
                  <a:srgbClr val="000000"/>
                </a:solidFill>
                <a:effectLst/>
              </a:rPr>
              <a:t>moederbedrijf</a:t>
            </a:r>
            <a:r>
              <a:rPr lang="en-GB" b="1" i="0" u="none" strike="noStrike">
                <a:solidFill>
                  <a:srgbClr val="000000"/>
                </a:solidFill>
                <a:effectLst/>
              </a:rPr>
              <a:t> van Burger King) </a:t>
            </a:r>
          </a:p>
          <a:p>
            <a:r>
              <a:rPr lang="nl-BE" b="1" i="0" u="none" strike="noStrike">
                <a:solidFill>
                  <a:srgbClr val="000000"/>
                </a:solidFill>
                <a:effectLst/>
              </a:rPr>
              <a:t>Yum! Brands, Inc</a:t>
            </a:r>
            <a:r>
              <a:rPr lang="en-GB" b="1" i="0" u="none" strike="noStrike">
                <a:solidFill>
                  <a:srgbClr val="000000"/>
                </a:solidFill>
                <a:effectLst/>
              </a:rPr>
              <a:t> (</a:t>
            </a:r>
            <a:r>
              <a:rPr lang="en-GB" b="1" i="0" u="none" strike="noStrike" err="1">
                <a:solidFill>
                  <a:srgbClr val="000000"/>
                </a:solidFill>
                <a:effectLst/>
              </a:rPr>
              <a:t>moederbedrijf</a:t>
            </a:r>
            <a:r>
              <a:rPr lang="en-GB" b="1" i="0" u="none" strike="noStrike">
                <a:solidFill>
                  <a:srgbClr val="000000"/>
                </a:solidFill>
                <a:effectLst/>
              </a:rPr>
              <a:t> KFC, Taco Bell </a:t>
            </a:r>
            <a:r>
              <a:rPr lang="en-GB" b="1" i="0" u="none" strike="noStrike" err="1">
                <a:solidFill>
                  <a:srgbClr val="000000"/>
                </a:solidFill>
                <a:effectLst/>
              </a:rPr>
              <a:t>en</a:t>
            </a:r>
            <a:r>
              <a:rPr lang="en-GB" b="1" i="0" u="none" strike="noStrike">
                <a:solidFill>
                  <a:srgbClr val="000000"/>
                </a:solidFill>
                <a:effectLst/>
              </a:rPr>
              <a:t> Pizza Hut) </a:t>
            </a:r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94513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Morningstar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1009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Economische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8315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https://</a:t>
            </a:r>
            <a:r>
              <a:rPr lang="en-GB" err="1"/>
              <a:t>ir.arcosdorados.com</a:t>
            </a:r>
            <a:r>
              <a:rPr lang="en-GB"/>
              <a:t>/company-overview/management-team/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4C391-5913-40F7-A504-B83C87C7FD0B}" type="slidenum">
              <a:rPr lang="en-BE" smtClean="0"/>
              <a:t>22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39591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0ED62-E99F-4F08-F05F-EB870602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C61958A-75D1-C7E6-6DB8-316D1154F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CF8E9E0-8FE9-BE38-DB97-3AE67249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451C82-0CF7-9674-C6B1-F06D759B1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A4BBCB-0CF9-1555-1584-91312C59D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6966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4C27A-C8FB-9D0F-BFE6-BAF24A7A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D69529C-A543-D5A9-C1E0-E2E62D0EA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F1235AB-368D-5A28-3DFF-389CDB57A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2D7AA01-460D-CD28-6836-15FA5C2EB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37F23AB-0853-0545-B1BA-DB156F97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32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9828F30-C189-4A81-3473-5EDFAAF7F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30A04EB-B7D6-03F3-334B-2F2FB22F0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6C1B18-B3CB-EC23-FF0B-C895EFFD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D04175C-19DB-A1C9-09AA-826A8F9B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3E4D658-0542-4135-6A42-4A041678D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765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DC3DB6-FE31-740F-6FD1-EE9549C2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3FBD7A-2B0B-7CD0-2A69-7C9761A51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EA5F862-72D5-FFE5-B82F-841C577D1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BE1B14-E2C1-8A3C-A49C-697C1C262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051840-1AF6-4968-DBF4-777A7366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9835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E63E8F-AFC6-3B47-B880-6B7DC0C58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E20FD92-8658-577B-E6AD-6B7FA97A7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64F5B6F-20E3-0032-6D9E-8D832DB15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8CDF33A-60C8-D98A-1455-9786ECF6F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767845C-1AFD-8418-3C2E-D57D3B23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4850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1242EF-1B72-2473-B546-5FD8D5334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1DC5E0-4B61-1268-55CA-7AE6E52D9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AEE3654-527A-4B15-FE06-54A06AAB4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163331B-375F-A4AC-113E-C884B43B0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0DA07C9-1ED2-0769-4B6E-623DBBB3F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8D6F268-5043-7BE7-3194-4C961440B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396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D4AB65-BF2C-790D-0280-0B4FBAB36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24EC5CC-27CC-FC10-7F84-34F8FED0A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A201925-E825-DB50-DF77-F1B2C9CE7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FAF46E9-6E12-83B5-4B57-AD99716EF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B8208AA-CE79-1EE6-B316-2C02D0F00B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2122917-5A4F-38FC-5B99-DE19D003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1311DF8-BF7F-D3A7-5C66-5C81F80F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820BB17-234E-180A-8969-BA24AC29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6936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1AC4F3-8D1F-594E-D012-8FB9B6E15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57509A8-E6B2-5F01-68C0-EE0F6721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46E7624-6194-2393-56C4-05D6674B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88A3330-85B5-DA37-7953-D2FDD31AB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0518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F68C711-23DE-6AC7-5A11-5E1389FA4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71AACB6-E188-465D-2CF3-5F9D5B52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92EF5D7-68AE-7C91-DB9E-9A1B648BF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0974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654D3-AD37-6F27-4CAE-5456BBEA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AC53F1-3C25-F854-7919-5AD4ED87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A7C9E63-5F00-F9D0-BA26-13B88F3A6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26DF228-9F2E-8B72-83E6-E54B7740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7F9A691-9DE5-BC55-4DD3-B95413A6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F3C79A4-7EC0-81B9-61F7-E907E6914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72668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8629E-25F8-7E03-7616-1C4E17BFE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571D942-2B28-958A-278B-FA6878EC3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D86E16E-1A60-EF06-0A49-D82E12B9E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B1AD28F-C3E3-A382-7AC6-906965AE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0D455E3-2FFD-6DEE-13D0-0D0C81928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C3BC68C-0C62-5CF3-1A15-F4BE42F4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901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1624602-2DFB-AB45-1321-03A48180B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97883F-17FA-6330-AB03-3A4ECBC25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D66B29-217B-A7D1-D961-C875D422A4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00C8EE-AB8D-400B-9F65-502A73A4CCBF}" type="datetimeFigureOut">
              <a:rPr lang="nl-BE" smtClean="0"/>
              <a:t>8/05/2025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AF67386-167B-A0FC-5259-F4DEAC268F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884DAB9-F0E6-D750-F642-AB24F4980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BF9385-C5D3-460D-AD7E-69C36CF5625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937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1D80BC-2EE4-7997-8F75-05B18DFAE3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ADF5965-9339-9C9B-5224-DE499F16C3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39380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127A3C-FF61-A381-737B-567677EA5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Renovaties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FC27F0A-B54C-A454-0EB5-2D6ADB7AB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96793"/>
            <a:ext cx="10515600" cy="3619722"/>
          </a:xfrm>
        </p:spPr>
      </p:pic>
    </p:spTree>
    <p:extLst>
      <p:ext uri="{BB962C8B-B14F-4D97-AF65-F5344CB8AC3E}">
        <p14:creationId xmlns:p14="http://schemas.microsoft.com/office/powerpoint/2010/main" val="1304220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307EEE-F762-4364-2FC9-02F3154A5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Renovaties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67A8B39-564B-9FCD-95E0-8D2A8F452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014" y="1448798"/>
            <a:ext cx="8131666" cy="4880881"/>
          </a:xfrm>
        </p:spPr>
      </p:pic>
    </p:spTree>
    <p:extLst>
      <p:ext uri="{BB962C8B-B14F-4D97-AF65-F5344CB8AC3E}">
        <p14:creationId xmlns:p14="http://schemas.microsoft.com/office/powerpoint/2010/main" val="1894259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28B822-8CBD-F563-E536-90E364F0C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/>
              <a:t>3D’ strategy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FBB4D5C-A045-81A8-C4C6-FE5D2B67C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" y="1457221"/>
            <a:ext cx="9072004" cy="4598139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A98A7728-65BB-26EB-AF34-67DE91504D14}"/>
              </a:ext>
            </a:extLst>
          </p:cNvPr>
          <p:cNvSpPr txBox="1"/>
          <p:nvPr/>
        </p:nvSpPr>
        <p:spPr>
          <a:xfrm>
            <a:off x="1635760" y="6248400"/>
            <a:ext cx="383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3D’s: Digital, Delivery, and Drive-thru</a:t>
            </a:r>
          </a:p>
        </p:txBody>
      </p:sp>
    </p:spTree>
    <p:extLst>
      <p:ext uri="{BB962C8B-B14F-4D97-AF65-F5344CB8AC3E}">
        <p14:creationId xmlns:p14="http://schemas.microsoft.com/office/powerpoint/2010/main" val="877467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39435-522C-88B9-53BE-347D629D4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Halfjaarresultaten</a:t>
            </a:r>
            <a:r>
              <a:rPr lang="en-GB"/>
              <a:t> 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7E179399-B190-367B-8131-B9A691507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6000" y="1491162"/>
            <a:ext cx="4023360" cy="4632097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6F53406-F395-6957-08E8-EE11E866D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1" y="1824278"/>
            <a:ext cx="4473326" cy="411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21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28F3FC-5358-0482-1D76-2B70890C8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Resultaten</a:t>
            </a:r>
            <a:r>
              <a:rPr lang="en-GB"/>
              <a:t> 2023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0A54E0-0D8A-0625-8340-167470F2B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Total </a:t>
            </a:r>
            <a:r>
              <a:rPr lang="nl-NL" b="1" noProof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revenues</a:t>
            </a:r>
            <a:r>
              <a:rPr lang="nl-NL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4,33 </a:t>
            </a:r>
            <a:r>
              <a:rPr lang="nl-NL" b="1" noProof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mld</a:t>
            </a:r>
            <a:r>
              <a:rPr lang="nl-NL" b="1">
                <a:solidFill>
                  <a:srgbClr val="000000"/>
                </a:solidFill>
                <a:latin typeface="Times New Roman" panose="02020603050405020304" pitchFamily="18" charset="0"/>
              </a:rPr>
              <a:t>. USD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nl-NL" b="1" noProof="0">
                <a:solidFill>
                  <a:srgbClr val="000000"/>
                </a:solidFill>
                <a:latin typeface="Times New Roman" panose="02020603050405020304" pitchFamily="18" charset="0"/>
                <a:sym typeface="Wingdings" pitchFamily="2" charset="2"/>
              </a:rPr>
              <a:t>	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 19,7% stijging </a:t>
            </a:r>
            <a:r>
              <a:rPr lang="nl-NL" b="1" noProof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tov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 2022</a:t>
            </a:r>
          </a:p>
          <a:p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Total </a:t>
            </a:r>
            <a:r>
              <a:rPr lang="nl-NL" b="1" noProof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adjusted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EBITDA $ 473 m USD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 </a:t>
            </a:r>
          </a:p>
          <a:p>
            <a:pPr marL="0" indent="0">
              <a:buNone/>
            </a:pPr>
            <a:r>
              <a:rPr lang="nl-NL" b="1" noProof="0">
                <a:solidFill>
                  <a:srgbClr val="000000"/>
                </a:solidFill>
                <a:latin typeface="Times New Roman" panose="02020603050405020304" pitchFamily="18" charset="0"/>
                <a:sym typeface="Wingdings" pitchFamily="2" charset="2"/>
              </a:rPr>
              <a:t>	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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nl-NL" b="1" i="0" u="none" strike="noStrike" noProof="0">
                <a:solidFill>
                  <a:srgbClr val="000000"/>
                </a:solidFill>
                <a:effectLst/>
                <a:latin typeface="-webkit-standard"/>
              </a:rPr>
              <a:t>22,2% stijging </a:t>
            </a:r>
            <a:r>
              <a:rPr lang="nl-NL" b="1" i="0" u="none" strike="noStrike" noProof="0" err="1">
                <a:solidFill>
                  <a:srgbClr val="000000"/>
                </a:solidFill>
                <a:effectLst/>
                <a:latin typeface="-webkit-standard"/>
              </a:rPr>
              <a:t>tov</a:t>
            </a:r>
            <a:r>
              <a:rPr lang="nl-NL" b="1" i="0" u="none" strike="noStrike" noProof="0">
                <a:solidFill>
                  <a:srgbClr val="000000"/>
                </a:solidFill>
                <a:effectLst/>
                <a:latin typeface="-webkit-standard"/>
              </a:rPr>
              <a:t> 2022</a:t>
            </a:r>
          </a:p>
          <a:p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Net </a:t>
            </a:r>
            <a:r>
              <a:rPr lang="nl-NL" b="1" noProof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income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182</a:t>
            </a:r>
            <a:r>
              <a:rPr lang="nl-NL" b="1">
                <a:solidFill>
                  <a:srgbClr val="000000"/>
                </a:solidFill>
                <a:latin typeface="Times New Roman" panose="02020603050405020304" pitchFamily="18" charset="0"/>
              </a:rPr>
              <a:t> m dollar</a:t>
            </a:r>
            <a:endParaRPr lang="nl-NL" b="1" noProof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nl-NL" b="1" noProof="0">
                <a:solidFill>
                  <a:srgbClr val="000000"/>
                </a:solidFill>
                <a:latin typeface="Times New Roman" panose="02020603050405020304" pitchFamily="18" charset="0"/>
                <a:sym typeface="Wingdings" pitchFamily="2" charset="2"/>
              </a:rPr>
              <a:t>	</a:t>
            </a:r>
            <a:r>
              <a:rPr lang="nl-NL" b="1" noProof="0">
                <a:solidFill>
                  <a:srgbClr val="000000"/>
                </a:solidFill>
                <a:effectLst/>
                <a:latin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nl-NL" b="1" i="0" u="none" strike="noStrike" noProof="0">
                <a:solidFill>
                  <a:srgbClr val="000000"/>
                </a:solidFill>
                <a:effectLst/>
                <a:latin typeface="-webkit-standard"/>
              </a:rPr>
              <a:t>29,45% stijging </a:t>
            </a:r>
            <a:r>
              <a:rPr lang="nl-NL" b="1" i="0" u="none" strike="noStrike" noProof="0" err="1">
                <a:solidFill>
                  <a:srgbClr val="000000"/>
                </a:solidFill>
                <a:effectLst/>
                <a:latin typeface="-webkit-standard"/>
              </a:rPr>
              <a:t>tov</a:t>
            </a:r>
            <a:r>
              <a:rPr lang="nl-NL" b="1" i="0" u="none" strike="noStrike" noProof="0">
                <a:solidFill>
                  <a:srgbClr val="000000"/>
                </a:solidFill>
                <a:effectLst/>
                <a:latin typeface="-webkit-standard"/>
              </a:rPr>
              <a:t> 2022</a:t>
            </a:r>
            <a:endParaRPr lang="nl-NL" b="1" noProof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912427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BE2AB4-9DFD-F0BD-24B9-8F9F241A7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Groei over de jaren heen</a:t>
            </a:r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44D286DA-FDC4-0DC5-43D0-3128E42CB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257" y="1544017"/>
            <a:ext cx="8068230" cy="4351338"/>
          </a:xfrm>
        </p:spPr>
      </p:pic>
    </p:spTree>
    <p:extLst>
      <p:ext uri="{BB962C8B-B14F-4D97-AF65-F5344CB8AC3E}">
        <p14:creationId xmlns:p14="http://schemas.microsoft.com/office/powerpoint/2010/main" val="3154470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538C9D-4FAE-9B45-B5D0-10064E562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Groei</a:t>
            </a:r>
            <a:r>
              <a:rPr lang="en-GB"/>
              <a:t> in adjusted EBITDA per </a:t>
            </a:r>
            <a:r>
              <a:rPr lang="en-GB" err="1"/>
              <a:t>groep</a:t>
            </a:r>
            <a:r>
              <a:rPr lang="en-GB"/>
              <a:t> 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2025A503-04DC-AF8E-A826-647B400D4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3292" y="2353268"/>
            <a:ext cx="10515600" cy="288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01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942655-61EA-661F-9380-DA81E4A07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Belangrijke</a:t>
            </a:r>
            <a:r>
              <a:rPr lang="en-GB"/>
              <a:t> </a:t>
            </a:r>
            <a:r>
              <a:rPr lang="en-GB" err="1"/>
              <a:t>kerncijfers</a:t>
            </a:r>
            <a:r>
              <a:rPr lang="en-GB"/>
              <a:t> 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A0C4246C-129F-F59E-B244-9E70863C6F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596" cy="2494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8028">
                  <a:extLst>
                    <a:ext uri="{9D8B030D-6E8A-4147-A177-3AD203B41FA5}">
                      <a16:colId xmlns:a16="http://schemas.microsoft.com/office/drawing/2014/main" val="3012356852"/>
                    </a:ext>
                  </a:extLst>
                </a:gridCol>
                <a:gridCol w="2018211">
                  <a:extLst>
                    <a:ext uri="{9D8B030D-6E8A-4147-A177-3AD203B41FA5}">
                      <a16:colId xmlns:a16="http://schemas.microsoft.com/office/drawing/2014/main" val="573171812"/>
                    </a:ext>
                  </a:extLst>
                </a:gridCol>
                <a:gridCol w="2103119">
                  <a:extLst>
                    <a:ext uri="{9D8B030D-6E8A-4147-A177-3AD203B41FA5}">
                      <a16:colId xmlns:a16="http://schemas.microsoft.com/office/drawing/2014/main" val="191326919"/>
                    </a:ext>
                  </a:extLst>
                </a:gridCol>
                <a:gridCol w="2103119">
                  <a:extLst>
                    <a:ext uri="{9D8B030D-6E8A-4147-A177-3AD203B41FA5}">
                      <a16:colId xmlns:a16="http://schemas.microsoft.com/office/drawing/2014/main" val="3688099217"/>
                    </a:ext>
                  </a:extLst>
                </a:gridCol>
                <a:gridCol w="2103119">
                  <a:extLst>
                    <a:ext uri="{9D8B030D-6E8A-4147-A177-3AD203B41FA5}">
                      <a16:colId xmlns:a16="http://schemas.microsoft.com/office/drawing/2014/main" val="23218324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Arcos </a:t>
                      </a:r>
                      <a:r>
                        <a:rPr lang="en-GB" err="1"/>
                        <a:t>Dorados</a:t>
                      </a:r>
                      <a:r>
                        <a:rPr lang="en-GB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1" i="0" u="none" strike="noStrike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Restaurant Brands International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nl-BE" sz="1800" b="1" i="0" u="none" strike="noStrike" kern="120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Yum</a:t>
                      </a:r>
                      <a:r>
                        <a:rPr lang="nl-BE" sz="1800" b="1" i="0" u="none" strike="noStrike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! Brands, </a:t>
                      </a:r>
                      <a:r>
                        <a:rPr lang="nl-BE" sz="1800" b="1" i="0" u="none" strike="noStrike" kern="120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</a:t>
                      </a:r>
                      <a:endParaRPr lang="en-GB" sz="1800" b="1" i="0" u="none" strike="noStrike" kern="1200" err="1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nl-BE" sz="1800" b="1" i="0" u="none" strike="noStrike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Wendy's</a:t>
                      </a:r>
                      <a:endParaRPr lang="en-GB" sz="1800" b="1" i="0" u="none" strike="noStrike" kern="120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632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43,2%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44,4%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-19.74%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52,7%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39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Koers/</a:t>
                      </a:r>
                      <a:r>
                        <a:rPr lang="en-GB" err="1"/>
                        <a:t>winst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10,24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25,34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23,73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18,42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200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err="1"/>
                        <a:t>Brutomarge</a:t>
                      </a:r>
                      <a:r>
                        <a:rPr lang="en-GB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65,4%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49,4%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64,1%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353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Current ratio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0,72</a:t>
                      </a:r>
                      <a:endParaRPr lang="nl-BE" sz="18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1,01</a:t>
                      </a:r>
                      <a:endParaRPr lang="nl-BE" sz="18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1,26</a:t>
                      </a:r>
                      <a:endParaRPr lang="nl-BE" sz="18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2,19</a:t>
                      </a:r>
                      <a:endParaRPr lang="nl-BE" sz="1800" b="0" i="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540010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err="1"/>
                        <a:t>Dividendrendement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2,56%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3,26%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nl-BE" sz="1800" b="0" i="0" u="none" strike="noStrike" kern="1200" cap="all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5,38%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835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3328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61410-AC71-95A4-C697-A2959C57C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Financials 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F2763FDF-3038-D489-A91C-055462AE8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2614" y="1719830"/>
            <a:ext cx="12308114" cy="406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193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FB23A-F73B-2C3B-A75C-35E52122C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 descr="Afbeelding met tekst, diagram, Perceel, lijn&#10;&#10;Automatisch gegenereerde beschrijving">
            <a:extLst>
              <a:ext uri="{FF2B5EF4-FFF2-40B4-BE49-F238E27FC236}">
                <a16:creationId xmlns:a16="http://schemas.microsoft.com/office/drawing/2014/main" id="{AFEB031A-4B77-649C-7DE6-0322DB648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9" y="0"/>
            <a:ext cx="11342913" cy="684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803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8CC9CD21-CB3E-7968-F607-CE02888FE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1120" y="505999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800"/>
              <a:t>Casper Bekaert &amp; Pauline Devolder</a:t>
            </a:r>
          </a:p>
        </p:txBody>
      </p:sp>
      <p:pic>
        <p:nvPicPr>
          <p:cNvPr id="4" name="Picture 2" descr="Arcos Dorados">
            <a:extLst>
              <a:ext uri="{FF2B5EF4-FFF2-40B4-BE49-F238E27FC236}">
                <a16:creationId xmlns:a16="http://schemas.microsoft.com/office/drawing/2014/main" id="{57677AE8-49DC-6FA8-4D6F-1E5E5FB37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88" y="1433226"/>
            <a:ext cx="11941175" cy="362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041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2A676-66FA-F731-A83E-A93F72C0B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Zuid-Amerika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2C988BF-1470-1768-FAB4-80082DF21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320" y="1652905"/>
            <a:ext cx="5197845" cy="3377043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CC22918C-5B30-1EAE-00A0-88C77F785580}"/>
              </a:ext>
            </a:extLst>
          </p:cNvPr>
          <p:cNvSpPr txBox="1"/>
          <p:nvPr/>
        </p:nvSpPr>
        <p:spPr>
          <a:xfrm>
            <a:off x="853292" y="1452880"/>
            <a:ext cx="54560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/>
              <a:t>Brazilie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Droogte van begin dit jaar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Hoge overheidsuitgaven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Sterkere economische groei ( &gt;3% wellicht)</a:t>
            </a:r>
          </a:p>
          <a:p>
            <a:pPr marL="285750" indent="-285750">
              <a:buFont typeface="Symbol" pitchFamily="2" charset="2"/>
              <a:buChar char="Þ"/>
            </a:pPr>
            <a:r>
              <a:rPr lang="nl-BE"/>
              <a:t>Inflatie naar 4,4%</a:t>
            </a:r>
          </a:p>
          <a:p>
            <a:r>
              <a:rPr lang="nl-BE"/>
              <a:t>OPL: centrum rechtse regering houdt de begroting in bedwang, </a:t>
            </a:r>
          </a:p>
          <a:p>
            <a:r>
              <a:rPr lang="nl-BE"/>
              <a:t>! Moody’s kredietwaardigheid voor Braziele werd verhoogd naar 1 !</a:t>
            </a:r>
          </a:p>
          <a:p>
            <a:r>
              <a:rPr lang="nl-BE" b="1"/>
              <a:t>Mexico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Inflatie daalde voor de 20</a:t>
            </a:r>
            <a:r>
              <a:rPr lang="nl-BE" baseline="30000"/>
              <a:t>ste</a:t>
            </a:r>
            <a:r>
              <a:rPr lang="nl-BE"/>
              <a:t> maand op een rij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Rentes worden verlaagt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Vrees trump? 80 export van mexico gaat naar de VS</a:t>
            </a:r>
          </a:p>
          <a:p>
            <a:r>
              <a:rPr lang="nl-BE" b="1"/>
              <a:t>Argentinie </a:t>
            </a:r>
            <a:r>
              <a:rPr lang="nl-BE"/>
              <a:t>=&gt; sterk economische herstel -4%(-18%)</a:t>
            </a:r>
          </a:p>
          <a:p>
            <a:r>
              <a:rPr lang="nl-BE" b="1"/>
              <a:t>Chili, Colombia en Peru </a:t>
            </a:r>
            <a:r>
              <a:rPr lang="nl-BE"/>
              <a:t>fusie van de beurzen kan investeren aantrekkelijker maken </a:t>
            </a:r>
          </a:p>
          <a:p>
            <a:endParaRPr lang="nl-BE"/>
          </a:p>
          <a:p>
            <a:endParaRPr lang="nl-BE"/>
          </a:p>
          <a:p>
            <a:r>
              <a:rPr lang="nl-BE"/>
              <a:t> 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B652C21-F450-D3E2-A02D-BA1F9918649F}"/>
              </a:ext>
            </a:extLst>
          </p:cNvPr>
          <p:cNvSpPr txBox="1"/>
          <p:nvPr/>
        </p:nvSpPr>
        <p:spPr>
          <a:xfrm>
            <a:off x="6766560" y="5140960"/>
            <a:ext cx="3190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=&gt; Hard monetair beleid zal in de volgende jaren zeker hun vruchten afwerpen </a:t>
            </a:r>
          </a:p>
        </p:txBody>
      </p:sp>
    </p:spTree>
    <p:extLst>
      <p:ext uri="{BB962C8B-B14F-4D97-AF65-F5344CB8AC3E}">
        <p14:creationId xmlns:p14="http://schemas.microsoft.com/office/powerpoint/2010/main" val="1912272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2AF35E-6A84-A50D-CECB-6C729132B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SWOT-analyse 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A381AF6-E949-F2C4-6F8E-FD576DF5ED1F}"/>
              </a:ext>
            </a:extLst>
          </p:cNvPr>
          <p:cNvSpPr txBox="1"/>
          <p:nvPr/>
        </p:nvSpPr>
        <p:spPr>
          <a:xfrm>
            <a:off x="853292" y="1363617"/>
            <a:ext cx="29768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i="0" u="none" strike="noStrike">
                <a:solidFill>
                  <a:srgbClr val="000000"/>
                </a:solidFill>
                <a:effectLst/>
                <a:latin typeface="-webkit-standard"/>
              </a:rPr>
              <a:t>Strengths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Sterk merk en marktaandeel</a:t>
            </a:r>
            <a:r>
              <a:rPr lang="nl-BE" i="0" u="none" strike="noStrike">
                <a:solidFill>
                  <a:srgbClr val="000000"/>
                </a:solidFill>
                <a:effectLst/>
                <a:latin typeface="-webkit-standard"/>
              </a:rPr>
              <a:t> =&gt; grooste in Latijns amerik 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Flexibileit + extra groei door hybride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3D’s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Groei markt</a:t>
            </a:r>
            <a:endParaRPr lang="nl-BE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05B7EE7E-2863-A953-D46D-9637E22BEC8A}"/>
              </a:ext>
            </a:extLst>
          </p:cNvPr>
          <p:cNvSpPr txBox="1"/>
          <p:nvPr/>
        </p:nvSpPr>
        <p:spPr>
          <a:xfrm>
            <a:off x="848360" y="4025531"/>
            <a:ext cx="330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i="0" u="none" strike="noStrike">
                <a:solidFill>
                  <a:srgbClr val="000000"/>
                </a:solidFill>
                <a:effectLst/>
                <a:latin typeface="-webkit-standard"/>
              </a:rPr>
              <a:t>Weaknesses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Afhankelijk van Latijns Amerika economie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Inflatie gevaar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/>
              <a:t>Na 20 jaar opnieuw onderhandelen over de franchise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D67DC200-DB5B-C866-59DA-C707F21E1EA2}"/>
              </a:ext>
            </a:extLst>
          </p:cNvPr>
          <p:cNvSpPr txBox="1"/>
          <p:nvPr/>
        </p:nvSpPr>
        <p:spPr>
          <a:xfrm>
            <a:off x="6421120" y="1502116"/>
            <a:ext cx="4307840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BE" sz="2400" b="1" i="0" u="none" strike="noStrike">
                <a:solidFill>
                  <a:srgbClr val="000000"/>
                </a:solidFill>
                <a:effectLst/>
                <a:latin typeface="-webkit-standard"/>
              </a:rPr>
              <a:t>Opportunities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Groeiende middenklasse 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Onze </a:t>
            </a:r>
            <a:r>
              <a:rPr lang="nl-BE" err="1">
                <a:solidFill>
                  <a:srgbClr val="000000"/>
                </a:solidFill>
                <a:latin typeface="-webkit-standard"/>
              </a:rPr>
              <a:t>portefuile</a:t>
            </a:r>
            <a:r>
              <a:rPr lang="nl-BE">
                <a:solidFill>
                  <a:srgbClr val="000000"/>
                </a:solidFill>
                <a:latin typeface="-webkit-standard"/>
              </a:rPr>
              <a:t> geografisch </a:t>
            </a:r>
            <a:r>
              <a:rPr lang="nl-BE" err="1">
                <a:solidFill>
                  <a:srgbClr val="000000"/>
                </a:solidFill>
                <a:latin typeface="-webkit-standard"/>
              </a:rPr>
              <a:t>diversifieren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Groeie digitale bestellingen en thuisbezorging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>
              <a:solidFill>
                <a:srgbClr val="000000"/>
              </a:solidFill>
              <a:latin typeface="-webkit-standard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B5CB24C-6093-55AC-63A6-B07B8B9AEE0A}"/>
              </a:ext>
            </a:extLst>
          </p:cNvPr>
          <p:cNvSpPr txBox="1"/>
          <p:nvPr/>
        </p:nvSpPr>
        <p:spPr>
          <a:xfrm>
            <a:off x="6421120" y="4436173"/>
            <a:ext cx="39522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i="0" u="none" strike="noStrike">
                <a:solidFill>
                  <a:srgbClr val="000000"/>
                </a:solidFill>
                <a:effectLst/>
                <a:latin typeface="-webkit-standard"/>
              </a:rPr>
              <a:t>Threats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Concurrentie druk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Politieke stabiliteit?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>
                <a:solidFill>
                  <a:srgbClr val="000000"/>
                </a:solidFill>
                <a:latin typeface="-webkit-standard"/>
              </a:rPr>
              <a:t>Nieuwe belastingen, verhoging van de miniumul lonen,..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34089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2B190B-5070-4F2C-8526-21BAE6FD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Management 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E9D5B78F-531E-DE19-90B1-9585CBF3FD5F}"/>
              </a:ext>
            </a:extLst>
          </p:cNvPr>
          <p:cNvGraphicFramePr>
            <a:graphicFrameLocks noGrp="1"/>
          </p:cNvGraphicFramePr>
          <p:nvPr/>
        </p:nvGraphicFramePr>
        <p:xfrm>
          <a:off x="1036321" y="1372766"/>
          <a:ext cx="10411968" cy="48039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28241">
                  <a:extLst>
                    <a:ext uri="{9D8B030D-6E8A-4147-A177-3AD203B41FA5}">
                      <a16:colId xmlns:a16="http://schemas.microsoft.com/office/drawing/2014/main" val="3680990664"/>
                    </a:ext>
                  </a:extLst>
                </a:gridCol>
                <a:gridCol w="7983727">
                  <a:extLst>
                    <a:ext uri="{9D8B030D-6E8A-4147-A177-3AD203B41FA5}">
                      <a16:colId xmlns:a16="http://schemas.microsoft.com/office/drawing/2014/main" val="3867699707"/>
                    </a:ext>
                  </a:extLst>
                </a:gridCol>
              </a:tblGrid>
              <a:tr h="1394818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Woods </a:t>
                      </a:r>
                      <a:r>
                        <a:rPr lang="nl-BE" err="1"/>
                        <a:t>Staton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/>
                        <a:t>Executive </a:t>
                      </a:r>
                      <a:r>
                        <a:rPr lang="nl-BE" err="1"/>
                        <a:t>chairman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/>
                        <a:t>Cruciale rol bij de oprichting van </a:t>
                      </a:r>
                      <a:r>
                        <a:rPr lang="nl-BE" err="1"/>
                        <a:t>Arcos</a:t>
                      </a:r>
                      <a:r>
                        <a:rPr lang="nl-BE"/>
                        <a:t> </a:t>
                      </a:r>
                      <a:r>
                        <a:rPr lang="nl-BE" err="1"/>
                        <a:t>Dorados</a:t>
                      </a:r>
                      <a:r>
                        <a:rPr lang="nl-BE"/>
                        <a:t> in 2007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/>
                        <a:t>MBA 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575825"/>
                  </a:ext>
                </a:extLst>
              </a:tr>
              <a:tr h="1671747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err="1">
                          <a:solidFill>
                            <a:srgbClr val="2D2D2D"/>
                          </a:solidFill>
                          <a:latin typeface="Roboto"/>
                        </a:rPr>
                        <a:t>Marcelo</a:t>
                      </a:r>
                      <a:r>
                        <a:rPr lang="nl-BE">
                          <a:solidFill>
                            <a:srgbClr val="2D2D2D"/>
                          </a:solidFill>
                          <a:latin typeface="Roboto"/>
                        </a:rPr>
                        <a:t> </a:t>
                      </a:r>
                      <a:r>
                        <a:rPr lang="nl-BE" err="1">
                          <a:solidFill>
                            <a:srgbClr val="2D2D2D"/>
                          </a:solidFill>
                          <a:latin typeface="Roboto"/>
                        </a:rPr>
                        <a:t>Rabach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>
                          <a:solidFill>
                            <a:srgbClr val="2D2D2D"/>
                          </a:solidFill>
                          <a:latin typeface="Roboto"/>
                        </a:rPr>
                        <a:t>Chief Executive </a:t>
                      </a:r>
                      <a:r>
                        <a:rPr lang="nl-BE" err="1">
                          <a:solidFill>
                            <a:srgbClr val="2D2D2D"/>
                          </a:solidFill>
                          <a:latin typeface="Roboto"/>
                        </a:rPr>
                        <a:t>Officer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>
                          <a:solidFill>
                            <a:srgbClr val="2D2D2D"/>
                          </a:solidFill>
                          <a:latin typeface="Roboto"/>
                        </a:rPr>
                        <a:t>20 jaar ervaring in operationele functies binnen McDonald’s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nl-BE">
                          <a:solidFill>
                            <a:srgbClr val="2D2D2D"/>
                          </a:solidFill>
                          <a:latin typeface="Roboto"/>
                        </a:rPr>
                        <a:t>Brede ervaring in verschillende functies en regio's, waaronder als COO in Venezuela en </a:t>
                      </a:r>
                      <a:r>
                        <a:rPr lang="nl-BE" err="1">
                          <a:solidFill>
                            <a:srgbClr val="2D2D2D"/>
                          </a:solidFill>
                          <a:latin typeface="Roboto"/>
                        </a:rPr>
                        <a:t>Divisional</a:t>
                      </a:r>
                      <a:r>
                        <a:rPr lang="nl-BE">
                          <a:solidFill>
                            <a:srgbClr val="2D2D2D"/>
                          </a:solidFill>
                          <a:latin typeface="Roboto"/>
                        </a:rPr>
                        <a:t> President in Brazilië</a:t>
                      </a:r>
                      <a:endParaRPr lang="en-GB">
                        <a:solidFill>
                          <a:srgbClr val="2D2D2D"/>
                        </a:solidFill>
                        <a:latin typeface="Roboto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21802"/>
                  </a:ext>
                </a:extLst>
              </a:tr>
              <a:tr h="1407787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BE" sz="1800" kern="1200" noProof="0" err="1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Mariano</a:t>
                      </a: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 </a:t>
                      </a:r>
                      <a:r>
                        <a:rPr lang="nl-BE" sz="1800" kern="1200" noProof="0" err="1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Tannenbaum</a:t>
                      </a:r>
                    </a:p>
                    <a:p>
                      <a:pPr marL="285750" lvl="0" indent="-285750" algn="l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Chief Financial </a:t>
                      </a:r>
                      <a:r>
                        <a:rPr lang="nl-BE" sz="1800" kern="1200" noProof="0" err="1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Officer</a:t>
                      </a:r>
                      <a:endParaRPr lang="nl-BE" sz="1800" kern="1200" noProof="0">
                        <a:solidFill>
                          <a:srgbClr val="2D2D2D"/>
                        </a:solidFill>
                        <a:latin typeface="Roboto"/>
                        <a:ea typeface="+mn-ea"/>
                        <a:cs typeface="+mn-cs"/>
                      </a:endParaRPr>
                    </a:p>
                    <a:p>
                      <a:pPr marL="0" lvl="0" indent="-285750" algn="l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Trad in dienst bij </a:t>
                      </a:r>
                      <a:r>
                        <a:rPr lang="nl-BE" sz="1800" kern="1200" noProof="0" err="1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Arcos</a:t>
                      </a: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 </a:t>
                      </a:r>
                      <a:r>
                        <a:rPr lang="nl-BE" sz="1800" kern="1200" noProof="0" err="1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Dorados</a:t>
                      </a: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 in 2008</a:t>
                      </a:r>
                    </a:p>
                    <a:p>
                      <a:pPr marL="0" lvl="0" indent="-285750" algn="l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nl-BE" sz="1800" kern="1200" noProof="0">
                          <a:solidFill>
                            <a:srgbClr val="2D2D2D"/>
                          </a:solidFill>
                          <a:latin typeface="Roboto"/>
                          <a:ea typeface="+mn-ea"/>
                          <a:cs typeface="+mn-cs"/>
                        </a:rPr>
                        <a:t>Heeft verschillende functies bekleed op het hoofdkantoorniveau</a:t>
                      </a:r>
                      <a:endParaRPr lang="nl-BE" sz="1800" kern="1200">
                        <a:solidFill>
                          <a:srgbClr val="2D2D2D"/>
                        </a:solidFill>
                        <a:latin typeface="Roboto"/>
                        <a:ea typeface="+mn-ea"/>
                        <a:cs typeface="+mn-cs"/>
                      </a:endParaRPr>
                    </a:p>
                    <a:p>
                      <a:pPr lvl="0">
                        <a:buClr>
                          <a:srgbClr val="000000"/>
                        </a:buClr>
                        <a:buFont typeface="Calibri"/>
                        <a:buChar char="-"/>
                      </a:pPr>
                      <a:endParaRPr lang="en-GB"/>
                    </a:p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901739"/>
                  </a:ext>
                </a:extLst>
              </a:tr>
            </a:tbl>
          </a:graphicData>
        </a:graphic>
      </p:graphicFrame>
      <p:pic>
        <p:nvPicPr>
          <p:cNvPr id="11" name="Tijdelijke aanduiding voor inhoud 3">
            <a:extLst>
              <a:ext uri="{FF2B5EF4-FFF2-40B4-BE49-F238E27FC236}">
                <a16:creationId xmlns:a16="http://schemas.microsoft.com/office/drawing/2014/main" id="{E9EBAE71-16AC-D3C6-87A4-A3B486099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9307" y="1507375"/>
            <a:ext cx="1232661" cy="1133129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6A9F7E5D-B056-2174-8C44-C8CD6392D3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64" t="-304" r="4166" b="1"/>
          <a:stretch/>
        </p:blipFill>
        <p:spPr>
          <a:xfrm>
            <a:off x="1559307" y="2989268"/>
            <a:ext cx="1232661" cy="1154715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A382CA10-4E53-5ACC-0E64-26447BB2C6C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224"/>
          <a:stretch/>
        </p:blipFill>
        <p:spPr>
          <a:xfrm>
            <a:off x="1559307" y="4562651"/>
            <a:ext cx="1211271" cy="104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12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8410C-759A-92F0-4CDE-B3B713321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Top Institutional Holders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F10C5BD-F04F-9E51-C541-4D7152FC3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0350" y="4208441"/>
            <a:ext cx="5619998" cy="24711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75B76-A37F-962D-52E2-57CF32E2F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448" y="1623281"/>
            <a:ext cx="6096000" cy="23524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DD5C3A-A287-E052-DC2A-5B7A713F596C}"/>
              </a:ext>
            </a:extLst>
          </p:cNvPr>
          <p:cNvSpPr txBox="1"/>
          <p:nvPr/>
        </p:nvSpPr>
        <p:spPr>
          <a:xfrm>
            <a:off x="674914" y="1807028"/>
            <a:ext cx="402771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=&gt; Free float(95%): 55,91% </a:t>
            </a:r>
            <a:r>
              <a:rPr lang="en-US" err="1"/>
              <a:t>institutionele</a:t>
            </a:r>
            <a:r>
              <a:rPr lang="en-US"/>
              <a:t> </a:t>
            </a:r>
            <a:r>
              <a:rPr lang="en-US" err="1"/>
              <a:t>beleggers</a:t>
            </a:r>
            <a:endParaRPr lang="en-US"/>
          </a:p>
          <a:p>
            <a:endParaRPr lang="en-US"/>
          </a:p>
          <a:p>
            <a:r>
              <a:rPr lang="en-US"/>
              <a:t>=&gt; closely held shares (5%)</a:t>
            </a:r>
          </a:p>
        </p:txBody>
      </p:sp>
    </p:spTree>
    <p:extLst>
      <p:ext uri="{BB962C8B-B14F-4D97-AF65-F5344CB8AC3E}">
        <p14:creationId xmlns:p14="http://schemas.microsoft.com/office/powerpoint/2010/main" val="3869505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A77190-2C9E-521B-03C8-4FDF16D59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Koers</a:t>
            </a:r>
            <a:r>
              <a:rPr lang="en-GB"/>
              <a:t> 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30BED045-2FF4-C938-B176-9265CB4B4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9294" y="1489644"/>
            <a:ext cx="65081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241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589B90-EDBC-3CA7-75C7-3109288D4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DCF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086764-8DD0-A776-C19D-497A7BDB3DBE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02c667c8-4c01-44c5-816d-8c956db4013f</a:t>
            </a:r>
          </a:p>
        </p:txBody>
      </p:sp>
      <p:pic>
        <p:nvPicPr>
          <p:cNvPr id="6" name="Afbeelding 5" descr="Afbeelding met tekst, schermopname, scherm&#10;&#10;Automatisch gegenereerde beschrijving">
            <a:extLst>
              <a:ext uri="{FF2B5EF4-FFF2-40B4-BE49-F238E27FC236}">
                <a16:creationId xmlns:a16="http://schemas.microsoft.com/office/drawing/2014/main" id="{D7F1C977-06C5-76A0-F30D-14A6C241C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45" y="1717847"/>
            <a:ext cx="9877353" cy="365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658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FC7BF9-2D09-2A04-A015-3B70E11AB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Instutionele</a:t>
            </a:r>
            <a:r>
              <a:rPr lang="nl-NL"/>
              <a:t> beleggers</a:t>
            </a:r>
          </a:p>
        </p:txBody>
      </p:sp>
      <p:pic>
        <p:nvPicPr>
          <p:cNvPr id="4" name="Afbeelding 3" descr="Afbeelding met Lettertype, tekst, typografie&#10;&#10;Automatisch gegenereerde beschrijving">
            <a:extLst>
              <a:ext uri="{FF2B5EF4-FFF2-40B4-BE49-F238E27FC236}">
                <a16:creationId xmlns:a16="http://schemas.microsoft.com/office/drawing/2014/main" id="{8583F18E-0612-9DED-613E-AEF59F667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519" y="1713485"/>
            <a:ext cx="6096000" cy="761165"/>
          </a:xfrm>
          <a:prstGeom prst="rect">
            <a:avLst/>
          </a:prstGeom>
        </p:spPr>
      </p:pic>
      <p:pic>
        <p:nvPicPr>
          <p:cNvPr id="5" name="Afbeelding 4" descr="Afbeelding met tekst, Lettertype, schermopname, typografie&#10;&#10;Automatisch gegenereerde beschrijving">
            <a:extLst>
              <a:ext uri="{FF2B5EF4-FFF2-40B4-BE49-F238E27FC236}">
                <a16:creationId xmlns:a16="http://schemas.microsoft.com/office/drawing/2014/main" id="{3A6F892A-0264-05FD-85DE-E9B416BF4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9519" y="2689701"/>
            <a:ext cx="6096000" cy="1020251"/>
          </a:xfrm>
          <a:prstGeom prst="rect">
            <a:avLst/>
          </a:prstGeom>
        </p:spPr>
      </p:pic>
      <p:pic>
        <p:nvPicPr>
          <p:cNvPr id="6" name="Afbeelding 5" descr="Afbeelding met tekst, Lettertype, schermopname, lijn&#10;&#10;Automatisch gegenereerde beschrijving">
            <a:extLst>
              <a:ext uri="{FF2B5EF4-FFF2-40B4-BE49-F238E27FC236}">
                <a16:creationId xmlns:a16="http://schemas.microsoft.com/office/drawing/2014/main" id="{ED6399B7-C99B-C607-24F4-1690A9987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519" y="3863764"/>
            <a:ext cx="6096000" cy="1009689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98939D49-FA03-DD71-E359-60F69D85D46E}"/>
              </a:ext>
            </a:extLst>
          </p:cNvPr>
          <p:cNvSpPr txBox="1"/>
          <p:nvPr/>
        </p:nvSpPr>
        <p:spPr>
          <a:xfrm>
            <a:off x="836480" y="1902135"/>
            <a:ext cx="427407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=&gt;6/11 voor $689,000 door Catalyst Capital Advisors</a:t>
            </a:r>
          </a:p>
          <a:p>
            <a:r>
              <a:rPr lang="nl-NL"/>
              <a:t>=&gt; 10/11 voor $1.872.000 door </a:t>
            </a:r>
            <a:r>
              <a:rPr lang="nl-NL" err="1"/>
              <a:t>Truxt</a:t>
            </a:r>
            <a:r>
              <a:rPr lang="nl-NL"/>
              <a:t> </a:t>
            </a:r>
            <a:r>
              <a:rPr lang="nl-NL" err="1"/>
              <a:t>Investmentos</a:t>
            </a:r>
            <a:endParaRPr lang="nl-NL"/>
          </a:p>
          <a:p>
            <a:r>
              <a:rPr lang="nl-NL"/>
              <a:t>=&gt;10/11 voor 1.740.00 door </a:t>
            </a:r>
            <a:r>
              <a:rPr lang="nl-NL" err="1"/>
              <a:t>Seafarer</a:t>
            </a:r>
            <a:r>
              <a:rPr lang="nl-NL"/>
              <a:t> </a:t>
            </a:r>
            <a:r>
              <a:rPr lang="nl-NL" err="1"/>
              <a:t>Capital</a:t>
            </a:r>
            <a:r>
              <a:rPr lang="nl-NL"/>
              <a:t> Partners </a:t>
            </a:r>
          </a:p>
        </p:txBody>
      </p:sp>
    </p:spTree>
    <p:extLst>
      <p:ext uri="{BB962C8B-B14F-4D97-AF65-F5344CB8AC3E}">
        <p14:creationId xmlns:p14="http://schemas.microsoft.com/office/powerpoint/2010/main" val="3504029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38125-DCB3-CA3C-671C-59CA366D7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Voorstel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D482E2-6D82-1E93-5154-809C0E3EE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100 aandelen aan limiet order van 8,75 = €875</a:t>
            </a:r>
          </a:p>
        </p:txBody>
      </p:sp>
    </p:spTree>
    <p:extLst>
      <p:ext uri="{BB962C8B-B14F-4D97-AF65-F5344CB8AC3E}">
        <p14:creationId xmlns:p14="http://schemas.microsoft.com/office/powerpoint/2010/main" val="4024217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1D2BD6-43DE-0CCE-B56F-76321B4FE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Inleiding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89330D-A5FF-82F4-D09A-9BE1DFF98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BE" b="0" i="0" u="none" strike="noStrike" err="1">
                <a:solidFill>
                  <a:srgbClr val="000000"/>
                </a:solidFill>
                <a:effectLst/>
                <a:latin typeface="-webkit-standard"/>
              </a:rPr>
              <a:t>Arcos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nl-BE" b="0" i="0" u="none" strike="noStrike" err="1">
                <a:solidFill>
                  <a:srgbClr val="000000"/>
                </a:solidFill>
                <a:effectLst/>
                <a:latin typeface="-webkit-standard"/>
              </a:rPr>
              <a:t>Dorados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 is de grootste onafhankelijke McDonald’s franchisenemer ter wereld.</a:t>
            </a:r>
          </a:p>
          <a:p>
            <a:pPr lvl="1"/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Latijns-Amerika en het Caribisch gebied</a:t>
            </a:r>
          </a:p>
          <a:p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Exclusief recht om McDonald’s restaurants te bezitten, te exploiteren en </a:t>
            </a:r>
            <a:r>
              <a:rPr lang="nl-BE" b="0" i="0" u="none" strike="noStrike" err="1">
                <a:solidFill>
                  <a:srgbClr val="000000"/>
                </a:solidFill>
                <a:effectLst/>
                <a:latin typeface="-webkit-standard"/>
              </a:rPr>
              <a:t>franchises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 te verlenen</a:t>
            </a:r>
            <a:endParaRPr lang="nl-BE">
              <a:solidFill>
                <a:srgbClr val="000000"/>
              </a:solidFill>
              <a:latin typeface="-webkit-standard"/>
            </a:endParaRPr>
          </a:p>
          <a:p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Beheert meer dan </a:t>
            </a:r>
            <a:r>
              <a:rPr lang="nl-BE">
                <a:solidFill>
                  <a:srgbClr val="000000"/>
                </a:solidFill>
                <a:latin typeface="-webkit-standard"/>
              </a:rPr>
              <a:t>2.361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 restaurants </a:t>
            </a:r>
          </a:p>
          <a:p>
            <a:r>
              <a:rPr lang="nl-BE">
                <a:solidFill>
                  <a:srgbClr val="000000"/>
                </a:solidFill>
                <a:latin typeface="-webkit-standard"/>
              </a:rPr>
              <a:t>M</a:t>
            </a:r>
            <a:r>
              <a:rPr lang="nl-BE" b="0" i="0" u="none" strike="noStrike">
                <a:solidFill>
                  <a:srgbClr val="000000"/>
                </a:solidFill>
                <a:effectLst/>
                <a:latin typeface="-webkit-standard"/>
              </a:rPr>
              <a:t>eer dan 100.000 werknemers</a:t>
            </a:r>
          </a:p>
          <a:p>
            <a:r>
              <a:rPr lang="nl-BE">
                <a:solidFill>
                  <a:srgbClr val="000000"/>
                </a:solidFill>
                <a:latin typeface="-webkit-standard"/>
              </a:rPr>
              <a:t>Market Cap van 1,81 </a:t>
            </a:r>
            <a:r>
              <a:rPr lang="nl-BE" err="1">
                <a:solidFill>
                  <a:srgbClr val="000000"/>
                </a:solidFill>
                <a:latin typeface="-webkit-standard"/>
              </a:rPr>
              <a:t>mld</a:t>
            </a:r>
            <a:r>
              <a:rPr lang="nl-BE">
                <a:solidFill>
                  <a:srgbClr val="000000"/>
                </a:solidFill>
                <a:latin typeface="-webkit-standard"/>
              </a:rPr>
              <a:t> D</a:t>
            </a:r>
            <a:endParaRPr lang="nl-BE" b="0" i="0" u="none" strike="noStrike">
              <a:solidFill>
                <a:srgbClr val="000000"/>
              </a:solidFill>
              <a:effectLst/>
              <a:latin typeface="-webkit-standard"/>
            </a:endParaRPr>
          </a:p>
        </p:txBody>
      </p:sp>
      <p:pic>
        <p:nvPicPr>
          <p:cNvPr id="1026" name="Picture 2" descr="Arcos Dorados">
            <a:extLst>
              <a:ext uri="{FF2B5EF4-FFF2-40B4-BE49-F238E27FC236}">
                <a16:creationId xmlns:a16="http://schemas.microsoft.com/office/drawing/2014/main" id="{4925AD96-5AAB-9D01-44C7-D14C2569A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545" y="4415912"/>
            <a:ext cx="5823404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79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7CE62B-7CC7-7F6C-FCC6-3D023FDDA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Vestigingen </a:t>
            </a: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9889182B-3BFF-44CA-A278-D44053535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92" y="1445033"/>
            <a:ext cx="10414148" cy="5210235"/>
          </a:xfrm>
        </p:spPr>
      </p:pic>
    </p:spTree>
    <p:extLst>
      <p:ext uri="{BB962C8B-B14F-4D97-AF65-F5344CB8AC3E}">
        <p14:creationId xmlns:p14="http://schemas.microsoft.com/office/powerpoint/2010/main" val="99236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2F3C07-CEA5-BA9B-F69E-D0497E857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4 store’s types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2FBFAA20-342A-EC69-C091-EB5D352A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840" y="1451999"/>
            <a:ext cx="7863840" cy="4946610"/>
          </a:xfrm>
        </p:spPr>
      </p:pic>
    </p:spTree>
    <p:extLst>
      <p:ext uri="{BB962C8B-B14F-4D97-AF65-F5344CB8AC3E}">
        <p14:creationId xmlns:p14="http://schemas.microsoft.com/office/powerpoint/2010/main" val="18057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9045EA-074A-2C49-59C5-ED5E1E32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Leiden de markt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9F20658-A175-373F-9CED-0A22BE525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1505262"/>
            <a:ext cx="8310880" cy="4458341"/>
          </a:xfrm>
        </p:spPr>
      </p:pic>
    </p:spTree>
    <p:extLst>
      <p:ext uri="{BB962C8B-B14F-4D97-AF65-F5344CB8AC3E}">
        <p14:creationId xmlns:p14="http://schemas.microsoft.com/office/powerpoint/2010/main" val="2858861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0A75B-25FB-EAD6-68A7-2B550F0A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Hybride Model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B0AEE2F4-747B-8CE7-931D-76B3AB04C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760" y="1425398"/>
            <a:ext cx="8046720" cy="4568685"/>
          </a:xfrm>
        </p:spPr>
      </p:pic>
    </p:spTree>
    <p:extLst>
      <p:ext uri="{BB962C8B-B14F-4D97-AF65-F5344CB8AC3E}">
        <p14:creationId xmlns:p14="http://schemas.microsoft.com/office/powerpoint/2010/main" val="4294542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478068-005B-2297-F02D-57E7A185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Voordelen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EFC9E3-EC9B-D0A2-27C4-2A5C717CD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400" b="0" i="0" u="none" strike="noStrike">
                <a:solidFill>
                  <a:srgbClr val="000000"/>
                </a:solidFill>
                <a:effectLst/>
                <a:latin typeface="-webkit-standard"/>
              </a:rPr>
              <a:t>Risicovermindering </a:t>
            </a:r>
          </a:p>
          <a:p>
            <a:pPr marL="0" indent="0">
              <a:buNone/>
            </a:pPr>
            <a:r>
              <a:rPr lang="nl-BE" sz="2400" b="0" i="0" u="none" strike="noStrike">
                <a:solidFill>
                  <a:srgbClr val="000000"/>
                </a:solidFill>
                <a:effectLst/>
                <a:latin typeface="-webkit-standard"/>
              </a:rPr>
              <a:t>=&gt; verschillende modellen + Verschillende verkoopskanalen</a:t>
            </a:r>
          </a:p>
          <a:p>
            <a:r>
              <a:rPr lang="nl-BE" sz="2400" b="0" i="0" u="none" strike="noStrike">
                <a:solidFill>
                  <a:srgbClr val="000000"/>
                </a:solidFill>
                <a:effectLst/>
                <a:latin typeface="-webkit-standard"/>
              </a:rPr>
              <a:t>Stabiele Kasstromen uit Huurinkomsten</a:t>
            </a:r>
          </a:p>
          <a:p>
            <a:pPr marL="0" indent="0">
              <a:buNone/>
            </a:pPr>
            <a:r>
              <a:rPr lang="nl-BE" sz="2400">
                <a:solidFill>
                  <a:srgbClr val="000000"/>
                </a:solidFill>
                <a:latin typeface="-webkit-standard"/>
              </a:rPr>
              <a:t>=&gt; Groter bereik + Kostenvermindering  </a:t>
            </a:r>
          </a:p>
          <a:p>
            <a:r>
              <a:rPr lang="nl-BE" sz="2400" b="0" i="0" u="none" strike="noStrike">
                <a:solidFill>
                  <a:srgbClr val="000000"/>
                </a:solidFill>
                <a:effectLst/>
                <a:latin typeface="-webkit-standard"/>
              </a:rPr>
              <a:t>Groei met Beheersbare Investering</a:t>
            </a:r>
          </a:p>
          <a:p>
            <a:r>
              <a:rPr lang="nl-BE" sz="2400">
                <a:solidFill>
                  <a:srgbClr val="000000"/>
                </a:solidFill>
                <a:latin typeface="-webkit-standard"/>
              </a:rPr>
              <a:t>Snellere groei </a:t>
            </a:r>
          </a:p>
          <a:p>
            <a:endParaRPr lang="nl-BE" sz="2400"/>
          </a:p>
        </p:txBody>
      </p:sp>
    </p:spTree>
    <p:extLst>
      <p:ext uri="{BB962C8B-B14F-4D97-AF65-F5344CB8AC3E}">
        <p14:creationId xmlns:p14="http://schemas.microsoft.com/office/powerpoint/2010/main" val="2186034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6CB373-DA3D-85EB-B32A-D356EE24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Long-term view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1C4B25D-1238-332C-A61D-588AD1F0E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520825"/>
            <a:ext cx="9847803" cy="5126504"/>
          </a:xfrm>
        </p:spPr>
      </p:pic>
    </p:spTree>
    <p:extLst>
      <p:ext uri="{BB962C8B-B14F-4D97-AF65-F5344CB8AC3E}">
        <p14:creationId xmlns:p14="http://schemas.microsoft.com/office/powerpoint/2010/main" val="127417917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596</Words>
  <Application>Microsoft Office PowerPoint</Application>
  <PresentationFormat>Breedbeeld</PresentationFormat>
  <Paragraphs>148</Paragraphs>
  <Slides>27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6" baseType="lpstr">
      <vt:lpstr>Aptos</vt:lpstr>
      <vt:lpstr>Aptos Display</vt:lpstr>
      <vt:lpstr>Arial</vt:lpstr>
      <vt:lpstr>Calibri</vt:lpstr>
      <vt:lpstr>Roboto</vt:lpstr>
      <vt:lpstr>Symbol</vt:lpstr>
      <vt:lpstr>Times New Roman</vt:lpstr>
      <vt:lpstr>-webkit-standard</vt:lpstr>
      <vt:lpstr>Kantoorthema</vt:lpstr>
      <vt:lpstr>PowerPoint-presentatie</vt:lpstr>
      <vt:lpstr>PowerPoint-presentatie</vt:lpstr>
      <vt:lpstr>Inleiding</vt:lpstr>
      <vt:lpstr>Vestigingen </vt:lpstr>
      <vt:lpstr>4 store’s types</vt:lpstr>
      <vt:lpstr>Leiden de markt</vt:lpstr>
      <vt:lpstr>Hybride Model</vt:lpstr>
      <vt:lpstr>Voordelen</vt:lpstr>
      <vt:lpstr>Long-term view</vt:lpstr>
      <vt:lpstr>Renovaties</vt:lpstr>
      <vt:lpstr>Renovaties</vt:lpstr>
      <vt:lpstr>3D’ strategy</vt:lpstr>
      <vt:lpstr>Halfjaarresultaten </vt:lpstr>
      <vt:lpstr>Resultaten 2023 </vt:lpstr>
      <vt:lpstr>Groei over de jaren heen</vt:lpstr>
      <vt:lpstr>Groei in adjusted EBITDA per groep </vt:lpstr>
      <vt:lpstr>Belangrijke kerncijfers </vt:lpstr>
      <vt:lpstr>Financials </vt:lpstr>
      <vt:lpstr>PowerPoint-presentatie</vt:lpstr>
      <vt:lpstr>Zuid-Amerika</vt:lpstr>
      <vt:lpstr>SWOT-analyse </vt:lpstr>
      <vt:lpstr>Management </vt:lpstr>
      <vt:lpstr>Top Institutional Holders</vt:lpstr>
      <vt:lpstr>Koers </vt:lpstr>
      <vt:lpstr>DCF</vt:lpstr>
      <vt:lpstr>Instutionele beleggers</vt:lpstr>
      <vt:lpstr>Voorstel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Ruben Tack</dc:creator>
  <cp:lastModifiedBy>Ruben Tack</cp:lastModifiedBy>
  <cp:revision>1</cp:revision>
  <dcterms:created xsi:type="dcterms:W3CDTF">2025-05-08T18:12:46Z</dcterms:created>
  <dcterms:modified xsi:type="dcterms:W3CDTF">2025-05-08T18:13:01Z</dcterms:modified>
</cp:coreProperties>
</file>

<file path=docProps/thumbnail.jpeg>
</file>